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B598B3-BB97-4FF9-BC13-E6A8F550255C}">
  <a:tblStyle styleId="{C9B598B3-BB97-4FF9-BC13-E6A8F550255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lyticsvidhya.com/blog/2020/06/4-ways-split-decision-tree/#:~:text=Steps%20to%20split%20a%20decision%20tree%20using%20Information%20Gain%3A,entropy%20or%20highest%20information%20gain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bb00961af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bb00961a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4bb00961af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4bb00961a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bb00961af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bb00961a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4bb00961af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4bb00961a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params to stop splitting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</a:t>
            </a:r>
            <a:r>
              <a:rPr lang="en"/>
              <a:t>in_samples_leaf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min_impurity_split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4bb00961af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4bb00961a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bb00961af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bb00961a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bb00961af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bb00961a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criterion : string, optional (default=”gini”)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function to measure the quality of a split. Supported criteria are “gini” for the Gini impurity and “entropy” for the information gain.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ae9afec58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ae9afec5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4ae9afec58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4ae9afec5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4ae9afec58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4ae9afec5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b96486fef_1_3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4b96486fef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4ae9afec58_0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4ae9afec5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4ae9afec58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4ae9afec5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4ae9afec58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4ae9afec5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https://www.analyticsvidhya.com/blog/2020/06/4-ways-split-decision-tree/#:~:text=Steps%20to%20split%20a%20decision%20tree%20using%20Information%20Gain%3A,entropy%20or%20highest%20information%20gain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4ae9afec58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4ae9afec5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4b96486fef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4b96486fe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c5150cffc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c5150cff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ae9afec58_0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ae9afec5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c5150cffc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c5150cff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c5150cffc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c5150cff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bb00961af_0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bb00961a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ae69caa66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ae69caa6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4ae9afec58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4ae9afec5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ae9afec58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4ae9afec5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c5150cffc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c5150cff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4c5150cffc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4c5150cff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c5150cffc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4c5150cff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4bb00961af_0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4bb00961a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4ae69caa66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4ae69caa6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e51fa3e31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e51fa3e3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494bf733f1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494bf733f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610dadfe5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4610dadfe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4bb00961af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4bb00961a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9df3109e1_2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9df3109e1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home task text is provided in handouts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4610dadfe5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4610dadfe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4ae69caa66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4ae69caa6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ae69caa66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ae69caa6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4ae69caa66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4ae69caa6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b00961af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b00961a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4c5150cffc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4c5150cff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1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5" name="Google Shape;665;p1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phs">
  <p:cSld name="BLANK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rame">
  <p:cSld name="BLANK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fmla="val 5397" name="adj1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46557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/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Titillium Web"/>
              <a:buChar char="▫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-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●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○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Titillium Web"/>
              <a:buChar char="■"/>
              <a:defRPr sz="30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5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" name="Google Shape;440;p7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1" name="Google Shape;441;p7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2" name="Google Shape;442;p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8" name="Google Shape;548;p8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9" name="Google Shape;549;p8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0" name="Google Shape;550;p8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1" name="Google Shape;551;p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7" name="Google Shape;657;p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graph">
  <p:cSld name="TITLE_ONLY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1" name="Google Shape;661;p1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46557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"/>
              <a:buNone/>
              <a:defRPr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coursera.org/learn/python-machine-learning" TargetMode="External"/><Relationship Id="rId4" Type="http://schemas.openxmlformats.org/officeDocument/2006/relationships/hyperlink" Target="https://medium.com/deep-math-machine-learning-ai/chapter-4-decision-trees-algorithms-b93975f7a1f1" TargetMode="External"/><Relationship Id="rId5" Type="http://schemas.openxmlformats.org/officeDocument/2006/relationships/hyperlink" Target="https://www.youtube.com/playlist?list=PLBv09BD7ez_4temBw7vLA19p3tdQH6FYO" TargetMode="External"/><Relationship Id="rId6" Type="http://schemas.openxmlformats.org/officeDocument/2006/relationships/hyperlink" Target="https://scikit-learn.org/stable/modules/generated/sklearn.tree.DecisionTreeClassifier.html#sklearn.tree.DecisionTreeClassifier" TargetMode="External"/><Relationship Id="rId7" Type="http://schemas.openxmlformats.org/officeDocument/2006/relationships/hyperlink" Target="https://scikit-learn.org/stable/modules/generated/sklearn.ensemble.GradientBoostingClassifier.html" TargetMode="External"/><Relationship Id="rId8" Type="http://schemas.openxmlformats.org/officeDocument/2006/relationships/hyperlink" Target="https://xgboost.readthedocs.io/en/latest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p15"/>
          <p:cNvSpPr txBox="1"/>
          <p:nvPr/>
        </p:nvSpPr>
        <p:spPr>
          <a:xfrm>
            <a:off x="600450" y="1365250"/>
            <a:ext cx="4805700" cy="3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Decision Trees </a:t>
            </a:r>
            <a:endParaRPr sz="4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1" name="Google Shape;781;p15"/>
          <p:cNvSpPr txBox="1"/>
          <p:nvPr>
            <p:ph idx="4294967295" type="title"/>
          </p:nvPr>
        </p:nvSpPr>
        <p:spPr>
          <a:xfrm>
            <a:off x="524475" y="258325"/>
            <a:ext cx="3828900" cy="7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Data Science Camp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82" name="Google Shape;782;p15"/>
          <p:cNvGrpSpPr/>
          <p:nvPr/>
        </p:nvGrpSpPr>
        <p:grpSpPr>
          <a:xfrm>
            <a:off x="5950444" y="535918"/>
            <a:ext cx="2399391" cy="3823240"/>
            <a:chOff x="5154719" y="374043"/>
            <a:chExt cx="2399391" cy="3823240"/>
          </a:xfrm>
        </p:grpSpPr>
        <p:pic>
          <p:nvPicPr>
            <p:cNvPr id="783" name="Google Shape;78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17318" y="726953"/>
              <a:ext cx="2301650" cy="3119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4" name="Google Shape;784;p15"/>
            <p:cNvGrpSpPr/>
            <p:nvPr/>
          </p:nvGrpSpPr>
          <p:grpSpPr>
            <a:xfrm>
              <a:off x="5154719" y="374043"/>
              <a:ext cx="2399391" cy="3823240"/>
              <a:chOff x="2547150" y="238125"/>
              <a:chExt cx="2525675" cy="5238750"/>
            </a:xfrm>
          </p:grpSpPr>
          <p:sp>
            <p:nvSpPr>
              <p:cNvPr id="785" name="Google Shape;785;p15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rect b="b" l="l" r="r" t="t"/>
                <a:pathLst>
                  <a:path extrusionOk="0" h="209550" w="101027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solidFill>
                <a:srgbClr val="6E86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rect b="b" l="l" r="r" t="t"/>
                <a:pathLst>
                  <a:path extrusionOk="0" h="7196" w="20162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rect b="b" l="l" r="r" t="t"/>
                <a:pathLst>
                  <a:path extrusionOk="0" h="3973" w="3973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rect b="b" l="l" r="r" t="t"/>
                <a:pathLst>
                  <a:path extrusionOk="0" h="3074" w="19487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41C">
                  <a:alpha val="184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650" y="1240225"/>
            <a:ext cx="4104775" cy="29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5" name="Google Shape;875;p24"/>
          <p:cNvSpPr txBox="1"/>
          <p:nvPr>
            <p:ph idx="4294967295" type="body"/>
          </p:nvPr>
        </p:nvSpPr>
        <p:spPr>
          <a:xfrm>
            <a:off x="553650" y="280950"/>
            <a:ext cx="80367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Pure and mixed nodes 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6" name="Google Shape;876;p24"/>
          <p:cNvSpPr/>
          <p:nvPr/>
        </p:nvSpPr>
        <p:spPr>
          <a:xfrm>
            <a:off x="730450" y="2800000"/>
            <a:ext cx="1848900" cy="137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Pure Node</a:t>
            </a:r>
            <a:endParaRPr sz="1800"/>
          </a:p>
        </p:txBody>
      </p:sp>
      <p:sp>
        <p:nvSpPr>
          <p:cNvPr id="877" name="Google Shape;877;p24"/>
          <p:cNvSpPr/>
          <p:nvPr/>
        </p:nvSpPr>
        <p:spPr>
          <a:xfrm flipH="1">
            <a:off x="6109175" y="2800000"/>
            <a:ext cx="1887600" cy="137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Mixed</a:t>
            </a:r>
            <a:r>
              <a:rPr lang="en" sz="1800"/>
              <a:t> Node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3" name="Google Shape;883;p25"/>
          <p:cNvSpPr txBox="1"/>
          <p:nvPr>
            <p:ph type="title"/>
          </p:nvPr>
        </p:nvSpPr>
        <p:spPr>
          <a:xfrm>
            <a:off x="5348925" y="292450"/>
            <a:ext cx="35076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Unrestricted Learning: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Continue splitting until all nodes are pure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84" name="Google Shape;8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00" y="292450"/>
            <a:ext cx="4485075" cy="43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6"/>
          <p:cNvSpPr txBox="1"/>
          <p:nvPr>
            <p:ph idx="4294967295" type="body"/>
          </p:nvPr>
        </p:nvSpPr>
        <p:spPr>
          <a:xfrm>
            <a:off x="526350" y="1224900"/>
            <a:ext cx="8091300" cy="346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890" name="Google Shape;890;p2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Overfitting</a:t>
            </a:r>
            <a:endParaRPr/>
          </a:p>
        </p:txBody>
      </p:sp>
      <p:sp>
        <p:nvSpPr>
          <p:cNvPr id="891" name="Google Shape;891;p2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2" name="Google Shape;892;p26"/>
          <p:cNvSpPr txBox="1"/>
          <p:nvPr/>
        </p:nvSpPr>
        <p:spPr>
          <a:xfrm>
            <a:off x="739675" y="776100"/>
            <a:ext cx="7846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Pruning: S</a:t>
            </a: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top the splitting at configured max_depth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3" name="Google Shape;8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475" y="1580025"/>
            <a:ext cx="2605199" cy="22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26"/>
          <p:cNvSpPr txBox="1"/>
          <p:nvPr/>
        </p:nvSpPr>
        <p:spPr>
          <a:xfrm>
            <a:off x="689125" y="2867775"/>
            <a:ext cx="1878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max_depth = 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 train accuracy= 66.071%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 test accuracy= 68.421%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max_depth = 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 train accuracy= 96.429%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 test accuracy= 94.737%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max_depth = 3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train accuracy= 98.214%</a:t>
            </a:r>
            <a:b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test accuracy= 97.368%</a:t>
            </a:r>
            <a:b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95" name="Google Shape;895;p26"/>
          <p:cNvSpPr txBox="1"/>
          <p:nvPr/>
        </p:nvSpPr>
        <p:spPr>
          <a:xfrm>
            <a:off x="750450" y="1148700"/>
            <a:ext cx="78468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max_depth = 1	       </a:t>
            </a:r>
            <a:r>
              <a:rPr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max_depth = 2			     max_depth = 3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6" name="Google Shape;8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88" y="1645675"/>
            <a:ext cx="1735070" cy="12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26"/>
          <p:cNvSpPr txBox="1"/>
          <p:nvPr/>
        </p:nvSpPr>
        <p:spPr>
          <a:xfrm>
            <a:off x="2720125" y="3845975"/>
            <a:ext cx="24183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Unrestricted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train accuracy= 100.000%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test accuracy= 94.737%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8" name="Google Shape;8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950" y="1645675"/>
            <a:ext cx="3356400" cy="26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7"/>
          <p:cNvSpPr txBox="1"/>
          <p:nvPr>
            <p:ph idx="4294967295" type="body"/>
          </p:nvPr>
        </p:nvSpPr>
        <p:spPr>
          <a:xfrm>
            <a:off x="723850" y="1270550"/>
            <a:ext cx="7569900" cy="3340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904" name="Google Shape;904;p2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Overfitting</a:t>
            </a:r>
            <a:endParaRPr/>
          </a:p>
        </p:txBody>
      </p:sp>
      <p:sp>
        <p:nvSpPr>
          <p:cNvPr id="905" name="Google Shape;905;p2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6" name="Google Shape;906;p27"/>
          <p:cNvSpPr txBox="1"/>
          <p:nvPr/>
        </p:nvSpPr>
        <p:spPr>
          <a:xfrm>
            <a:off x="739675" y="776100"/>
            <a:ext cx="7846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Limit the number of leaf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7" name="Google Shape;907;p27"/>
          <p:cNvSpPr txBox="1"/>
          <p:nvPr/>
        </p:nvSpPr>
        <p:spPr>
          <a:xfrm>
            <a:off x="723850" y="1284600"/>
            <a:ext cx="8015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max_leaf_nodes </a:t>
            </a: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= 2    	</a:t>
            </a:r>
            <a:r>
              <a:rPr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max_leaf_nodes </a:t>
            </a:r>
            <a:r>
              <a:rPr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= 3		</a:t>
            </a:r>
            <a:r>
              <a:rPr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max_leaf_nodes</a:t>
            </a:r>
            <a:r>
              <a:rPr lang="en"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= 4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8" name="Google Shape;908;p27"/>
          <p:cNvSpPr txBox="1"/>
          <p:nvPr/>
        </p:nvSpPr>
        <p:spPr>
          <a:xfrm>
            <a:off x="963025" y="3165600"/>
            <a:ext cx="24609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Unrestricted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train accuracy= 100.000%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test accuracy= 94.737%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max_leaf_nodes=4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train accuracy= 98.214%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test accuracy= 97.368%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09" name="Google Shape;9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00" y="1687800"/>
            <a:ext cx="2084300" cy="15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174" y="1687799"/>
            <a:ext cx="2523675" cy="21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425" y="1669675"/>
            <a:ext cx="2565325" cy="28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00" y="821124"/>
            <a:ext cx="78390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 </a:t>
            </a:r>
            <a:endParaRPr/>
          </a:p>
        </p:txBody>
      </p:sp>
      <p:sp>
        <p:nvSpPr>
          <p:cNvPr id="922" name="Google Shape;922;p2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3" name="Google Shape;923;p29"/>
          <p:cNvSpPr txBox="1"/>
          <p:nvPr/>
        </p:nvSpPr>
        <p:spPr>
          <a:xfrm>
            <a:off x="822750" y="4133150"/>
            <a:ext cx="2767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Unrestricted model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24" name="Google Shape;9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25" y="804800"/>
            <a:ext cx="4256299" cy="33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922" y="804800"/>
            <a:ext cx="3450092" cy="332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1" name="Google Shape;931;p3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lgorithms to build a decision tree</a:t>
            </a:r>
            <a:endParaRPr/>
          </a:p>
        </p:txBody>
      </p:sp>
      <p:sp>
        <p:nvSpPr>
          <p:cNvPr id="932" name="Google Shape;932;p30"/>
          <p:cNvSpPr txBox="1"/>
          <p:nvPr/>
        </p:nvSpPr>
        <p:spPr>
          <a:xfrm>
            <a:off x="4481200" y="1103874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CART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(Classification and Regression Trees)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uses Gini Index (Classification) as metric.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33" name="Google Shape;933;p30"/>
          <p:cNvSpPr txBox="1"/>
          <p:nvPr/>
        </p:nvSpPr>
        <p:spPr>
          <a:xfrm>
            <a:off x="527075" y="1103875"/>
            <a:ext cx="3730800" cy="2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ID3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(Iterative Dichotomiser 3)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uses Entropy and Information Gain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as metrics.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34" name="Google Shape;934;p30"/>
          <p:cNvSpPr txBox="1"/>
          <p:nvPr/>
        </p:nvSpPr>
        <p:spPr>
          <a:xfrm>
            <a:off x="2420975" y="3713175"/>
            <a:ext cx="37308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D9EEB"/>
                </a:solidFill>
                <a:latin typeface="Titillium Web"/>
                <a:ea typeface="Titillium Web"/>
                <a:cs typeface="Titillium Web"/>
                <a:sym typeface="Titillium Web"/>
              </a:rPr>
              <a:t>Other</a:t>
            </a:r>
            <a:endParaRPr sz="2400">
              <a:solidFill>
                <a:srgbClr val="6D9EE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40" name="Google Shape;940;p31"/>
          <p:cNvGraphicFramePr/>
          <p:nvPr/>
        </p:nvGraphicFramePr>
        <p:xfrm>
          <a:off x="342625" y="36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{C9B598B3-BB97-4FF9-BC13-E6A8F550255C}</a:tableStyleId>
              </a:tblPr>
              <a:tblGrid>
                <a:gridCol w="952500"/>
                <a:gridCol w="952500"/>
                <a:gridCol w="952500"/>
                <a:gridCol w="952500"/>
              </a:tblGrid>
              <a:tr h="25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outlook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humidity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wind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play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 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overcast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normal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weak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yes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strong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</a:t>
                      </a:r>
                      <a:endParaRPr>
                        <a:solidFill>
                          <a:srgbClr val="EA9999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1" name="Google Shape;941;p31"/>
          <p:cNvGraphicFramePr/>
          <p:nvPr/>
        </p:nvGraphicFramePr>
        <p:xfrm>
          <a:off x="5007025" y="254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{C9B598B3-BB97-4FF9-BC13-E6A8F550255C}</a:tableStyleId>
              </a:tblPr>
              <a:tblGrid>
                <a:gridCol w="952500"/>
                <a:gridCol w="952500"/>
                <a:gridCol w="952500"/>
                <a:gridCol w="952500"/>
              </a:tblGrid>
              <a:tr h="25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outlook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humidity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wind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play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rainy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high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FALSE</a:t>
                      </a:r>
                      <a:endParaRPr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A4C2F4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?</a:t>
                      </a:r>
                      <a:endParaRPr b="1">
                        <a:solidFill>
                          <a:srgbClr val="A4C2F4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D9EE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2" name="Google Shape;942;p31"/>
          <p:cNvSpPr txBox="1"/>
          <p:nvPr/>
        </p:nvSpPr>
        <p:spPr>
          <a:xfrm>
            <a:off x="5228175" y="684775"/>
            <a:ext cx="17406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Set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3" name="Google Shape;943;p31"/>
          <p:cNvSpPr txBox="1"/>
          <p:nvPr/>
        </p:nvSpPr>
        <p:spPr>
          <a:xfrm>
            <a:off x="5228175" y="1797275"/>
            <a:ext cx="18924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New Sample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44" name="Google Shape;944;p31"/>
          <p:cNvSpPr/>
          <p:nvPr/>
        </p:nvSpPr>
        <p:spPr>
          <a:xfrm>
            <a:off x="4443500" y="502175"/>
            <a:ext cx="2594700" cy="1072800"/>
          </a:xfrm>
          <a:prstGeom prst="leftArrow">
            <a:avLst>
              <a:gd fmla="val 50000" name="adj1"/>
              <a:gd fmla="val 113606" name="adj2"/>
            </a:avLst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ID3 algorithm </a:t>
            </a:r>
            <a:endParaRPr/>
          </a:p>
        </p:txBody>
      </p:sp>
      <p:sp>
        <p:nvSpPr>
          <p:cNvPr id="950" name="Google Shape;950;p3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1" name="Google Shape;951;p32"/>
          <p:cNvSpPr txBox="1"/>
          <p:nvPr/>
        </p:nvSpPr>
        <p:spPr>
          <a:xfrm>
            <a:off x="239975" y="820325"/>
            <a:ext cx="83466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Need to choose feature to split: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outlook | humidity | windy</a:t>
            </a:r>
            <a:endParaRPr sz="2400">
              <a:solidFill>
                <a:srgbClr val="EA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Which one is the best ?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2"/>
          <p:cNvSpPr txBox="1"/>
          <p:nvPr/>
        </p:nvSpPr>
        <p:spPr>
          <a:xfrm>
            <a:off x="490800" y="4313400"/>
            <a:ext cx="8346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Need some measure of “purity” -&gt; Certainty </a:t>
            </a:r>
            <a:endParaRPr/>
          </a:p>
        </p:txBody>
      </p:sp>
      <p:pic>
        <p:nvPicPr>
          <p:cNvPr id="953" name="Google Shape;9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650" y="2288697"/>
            <a:ext cx="1711825" cy="151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225" y="2288700"/>
            <a:ext cx="2556185" cy="15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3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Certainty</a:t>
            </a:r>
            <a:endParaRPr/>
          </a:p>
        </p:txBody>
      </p:sp>
      <p:sp>
        <p:nvSpPr>
          <p:cNvPr id="960" name="Google Shape;960;p3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33"/>
          <p:cNvSpPr txBox="1"/>
          <p:nvPr/>
        </p:nvSpPr>
        <p:spPr>
          <a:xfrm>
            <a:off x="1913475" y="1027550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Completely </a:t>
            </a:r>
            <a:r>
              <a:rPr lang="en" sz="2400">
                <a:solidFill>
                  <a:srgbClr val="EA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certain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=&gt;  uncertainty (entropy) = 0</a:t>
            </a:r>
            <a:endParaRPr/>
          </a:p>
        </p:txBody>
      </p:sp>
      <p:pic>
        <p:nvPicPr>
          <p:cNvPr id="962" name="Google Shape;9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50" y="976175"/>
            <a:ext cx="12382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33"/>
          <p:cNvSpPr txBox="1"/>
          <p:nvPr/>
        </p:nvSpPr>
        <p:spPr>
          <a:xfrm>
            <a:off x="1913475" y="2170438"/>
            <a:ext cx="66027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Completely </a:t>
            </a:r>
            <a:r>
              <a:rPr lang="en" sz="2400">
                <a:solidFill>
                  <a:srgbClr val="EA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uncertain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=&gt;  uncertainty (entropy) = 1</a:t>
            </a:r>
            <a:endParaRPr/>
          </a:p>
        </p:txBody>
      </p:sp>
      <p:sp>
        <p:nvSpPr>
          <p:cNvPr id="964" name="Google Shape;964;p33"/>
          <p:cNvSpPr txBox="1"/>
          <p:nvPr/>
        </p:nvSpPr>
        <p:spPr>
          <a:xfrm>
            <a:off x="492725" y="3313350"/>
            <a:ext cx="80235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Expected symmetric measurement of 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uncertainty (entropy)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e.g. Value 1  for both “4 Yes/0 No” and “0 Yes/4 No”</a:t>
            </a:r>
            <a:endParaRPr/>
          </a:p>
        </p:txBody>
      </p:sp>
      <p:pic>
        <p:nvPicPr>
          <p:cNvPr id="965" name="Google Shape;9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50" y="2170450"/>
            <a:ext cx="1238250" cy="833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4" name="Google Shape;794;p1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This Lesson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5" name="Google Shape;795;p16"/>
          <p:cNvSpPr txBox="1"/>
          <p:nvPr/>
        </p:nvSpPr>
        <p:spPr>
          <a:xfrm>
            <a:off x="1075200" y="1201125"/>
            <a:ext cx="50118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Decision Trees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Random Forests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Gradient Boosting Decision Trees 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Xgboost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6" name="Google Shape;796;p16"/>
          <p:cNvSpPr/>
          <p:nvPr/>
        </p:nvSpPr>
        <p:spPr>
          <a:xfrm>
            <a:off x="499789" y="130157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7" name="Google Shape;797;p16"/>
          <p:cNvSpPr/>
          <p:nvPr/>
        </p:nvSpPr>
        <p:spPr>
          <a:xfrm>
            <a:off x="499789" y="2011804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6"/>
          <p:cNvSpPr/>
          <p:nvPr/>
        </p:nvSpPr>
        <p:spPr>
          <a:xfrm>
            <a:off x="499789" y="2763054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9" name="Google Shape;7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750" y="2641324"/>
            <a:ext cx="211455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6"/>
          <p:cNvSpPr/>
          <p:nvPr/>
        </p:nvSpPr>
        <p:spPr>
          <a:xfrm>
            <a:off x="499789" y="353397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  for binary classification</a:t>
            </a:r>
            <a:endParaRPr/>
          </a:p>
        </p:txBody>
      </p:sp>
      <p:sp>
        <p:nvSpPr>
          <p:cNvPr id="971" name="Google Shape;971;p3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2" name="Google Shape;972;p34"/>
          <p:cNvSpPr txBox="1"/>
          <p:nvPr/>
        </p:nvSpPr>
        <p:spPr>
          <a:xfrm>
            <a:off x="559925" y="822475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 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- set of examples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73" name="Google Shape;9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25" y="1538875"/>
            <a:ext cx="60483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879" y="3390363"/>
            <a:ext cx="7239722" cy="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75" y="2196100"/>
            <a:ext cx="12382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3550" y="2265500"/>
            <a:ext cx="5758788" cy="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075" y="3217353"/>
            <a:ext cx="1216679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 </a:t>
            </a:r>
            <a:endParaRPr/>
          </a:p>
        </p:txBody>
      </p:sp>
      <p:sp>
        <p:nvSpPr>
          <p:cNvPr id="983" name="Google Shape;983;p3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4" name="Google Shape;9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75" y="776950"/>
            <a:ext cx="5088851" cy="37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35"/>
          <p:cNvSpPr txBox="1"/>
          <p:nvPr/>
        </p:nvSpPr>
        <p:spPr>
          <a:xfrm>
            <a:off x="699400" y="3913775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nformation gain  = loss of entropy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86" name="Google Shape;9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250" y="2703825"/>
            <a:ext cx="1600875" cy="17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calculation</a:t>
            </a:r>
            <a:endParaRPr/>
          </a:p>
        </p:txBody>
      </p:sp>
      <p:sp>
        <p:nvSpPr>
          <p:cNvPr id="992" name="Google Shape;992;p3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3" name="Google Shape;9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0" y="967697"/>
            <a:ext cx="1711825" cy="151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700" y="792599"/>
            <a:ext cx="6159099" cy="3026908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36"/>
          <p:cNvSpPr txBox="1"/>
          <p:nvPr/>
        </p:nvSpPr>
        <p:spPr>
          <a:xfrm>
            <a:off x="2878800" y="3857300"/>
            <a:ext cx="626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Feature ‘outlook’ has the best  information gain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96" name="Google Shape;9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325" y="2896525"/>
            <a:ext cx="2556185" cy="15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2" name="Google Shape;10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100" y="833225"/>
            <a:ext cx="5351575" cy="38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37"/>
          <p:cNvSpPr txBox="1"/>
          <p:nvPr>
            <p:ph idx="4294967295" type="title"/>
          </p:nvPr>
        </p:nvSpPr>
        <p:spPr>
          <a:xfrm>
            <a:off x="315625" y="240124"/>
            <a:ext cx="39852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Decision Tree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Sklearn Implementation</a:t>
            </a:r>
            <a:endParaRPr/>
          </a:p>
        </p:txBody>
      </p:sp>
      <p:sp>
        <p:nvSpPr>
          <p:cNvPr id="1009" name="Google Shape;1009;p3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0" name="Google Shape;1010;p38"/>
          <p:cNvSpPr txBox="1"/>
          <p:nvPr>
            <p:ph type="title"/>
          </p:nvPr>
        </p:nvSpPr>
        <p:spPr>
          <a:xfrm>
            <a:off x="532675" y="836775"/>
            <a:ext cx="7842900" cy="3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from sklearn.tree import DecisionTreeClassifier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clf = DecisionTreeClassifier(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#     criterion : ”gini”, “entropy” (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default=”gini”)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random_state=0, # (default None) 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best split may vary due to features are randomly permuted at each split. 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#     max_depth : int or None, (default=None)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#     max_leaf_nodes : int or None, optional (default=None)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).fit(X_train, y_train)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print("train accuracy= {:.3%}".format(clf.score (X_train, y_train)))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print("test accuracy= {:.3%}".format(clf.score (X_test, y_test)))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00" y="831250"/>
            <a:ext cx="3827900" cy="36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39"/>
          <p:cNvSpPr txBox="1"/>
          <p:nvPr>
            <p:ph type="title"/>
          </p:nvPr>
        </p:nvSpPr>
        <p:spPr>
          <a:xfrm>
            <a:off x="323825" y="199099"/>
            <a:ext cx="398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Tennis dataset</a:t>
            </a:r>
            <a:endParaRPr/>
          </a:p>
        </p:txBody>
      </p:sp>
      <p:pic>
        <p:nvPicPr>
          <p:cNvPr id="1018" name="Google Shape;10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25" y="1082950"/>
            <a:ext cx="4234025" cy="30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25" y="1923750"/>
            <a:ext cx="8088500" cy="24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40"/>
          <p:cNvSpPr txBox="1"/>
          <p:nvPr>
            <p:ph idx="4294967295"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dataset Decision Boundary </a:t>
            </a:r>
            <a:endParaRPr/>
          </a:p>
        </p:txBody>
      </p:sp>
      <p:sp>
        <p:nvSpPr>
          <p:cNvPr id="1025" name="Google Shape;1025;p40"/>
          <p:cNvSpPr txBox="1"/>
          <p:nvPr>
            <p:ph idx="4294967295" type="title"/>
          </p:nvPr>
        </p:nvSpPr>
        <p:spPr>
          <a:xfrm>
            <a:off x="532675" y="836775"/>
            <a:ext cx="7842900" cy="1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X_mk8, y_mk8 = make_blobs(n_samples = 200, n_features = 2, centers = 8,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               cluster_std = 1.3, random_state = 4)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y_train = y_mk8 % 2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1" name="Google Shape;10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40" y="246103"/>
            <a:ext cx="4652825" cy="45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1"/>
          <p:cNvSpPr txBox="1"/>
          <p:nvPr>
            <p:ph type="title"/>
          </p:nvPr>
        </p:nvSpPr>
        <p:spPr>
          <a:xfrm>
            <a:off x="4997375" y="535925"/>
            <a:ext cx="36573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dataset Decision Tree</a:t>
            </a:r>
            <a:endParaRPr/>
          </a:p>
        </p:txBody>
      </p:sp>
      <p:pic>
        <p:nvPicPr>
          <p:cNvPr id="1033" name="Google Shape;10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750" y="3215725"/>
            <a:ext cx="1743826" cy="13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9" name="Google Shape;10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675" y="248825"/>
            <a:ext cx="7448652" cy="40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42"/>
          <p:cNvSpPr txBox="1"/>
          <p:nvPr>
            <p:ph idx="4294967295" type="title"/>
          </p:nvPr>
        </p:nvSpPr>
        <p:spPr>
          <a:xfrm>
            <a:off x="549625" y="4405200"/>
            <a:ext cx="40278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Load_breast_cancer -&gt; Home Task 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3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</a:t>
            </a:r>
            <a:r>
              <a:rPr lang="en"/>
              <a:t>Pros And Cons</a:t>
            </a:r>
            <a:endParaRPr/>
          </a:p>
        </p:txBody>
      </p:sp>
      <p:sp>
        <p:nvSpPr>
          <p:cNvPr id="1046" name="Google Shape;1046;p4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7" name="Google Shape;1047;p43"/>
          <p:cNvSpPr txBox="1"/>
          <p:nvPr/>
        </p:nvSpPr>
        <p:spPr>
          <a:xfrm>
            <a:off x="4695000" y="760800"/>
            <a:ext cx="3730800" cy="3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Cannot capture complex relation between features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 good choice for high-dimensional data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Comparing with linear models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8" name="Google Shape;1048;p43"/>
          <p:cNvSpPr txBox="1"/>
          <p:nvPr/>
        </p:nvSpPr>
        <p:spPr>
          <a:xfrm>
            <a:off x="739675" y="760799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Easily Visualized </a:t>
            </a: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and interpreted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feature normalization needed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Works well for mixture feature types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49" name="Google Shape;1049;p43"/>
          <p:cNvSpPr/>
          <p:nvPr/>
        </p:nvSpPr>
        <p:spPr>
          <a:xfrm>
            <a:off x="1208541" y="991478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3"/>
          <p:cNvSpPr/>
          <p:nvPr/>
        </p:nvSpPr>
        <p:spPr>
          <a:xfrm>
            <a:off x="5171786" y="1012974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</a:t>
            </a:r>
            <a:endParaRPr/>
          </a:p>
        </p:txBody>
      </p:sp>
      <p:sp>
        <p:nvSpPr>
          <p:cNvPr id="806" name="Google Shape;806;p1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7" name="Google Shape;807;p17"/>
          <p:cNvSpPr txBox="1"/>
          <p:nvPr/>
        </p:nvSpPr>
        <p:spPr>
          <a:xfrm>
            <a:off x="739675" y="760800"/>
            <a:ext cx="78468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Learns the series of explicit if-then rules on feature values that result in a decision that predicts the target value.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08" name="Google Shape;8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825" y="1619775"/>
            <a:ext cx="6178300" cy="29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4"/>
          <p:cNvSpPr txBox="1"/>
          <p:nvPr>
            <p:ph idx="4294967295" type="body"/>
          </p:nvPr>
        </p:nvSpPr>
        <p:spPr>
          <a:xfrm>
            <a:off x="612325" y="1049275"/>
            <a:ext cx="7940700" cy="3519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1056" name="Google Shape;1056;p4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  <p:sp>
        <p:nvSpPr>
          <p:cNvPr id="1057" name="Google Shape;1057;p4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8" name="Google Shape;10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75" y="1277874"/>
            <a:ext cx="78009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5"/>
          <p:cNvSpPr txBox="1"/>
          <p:nvPr>
            <p:ph idx="4294967295" type="body"/>
          </p:nvPr>
        </p:nvSpPr>
        <p:spPr>
          <a:xfrm>
            <a:off x="566025" y="837075"/>
            <a:ext cx="7940700" cy="3544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1064" name="Google Shape;1064;p4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Process</a:t>
            </a:r>
            <a:endParaRPr/>
          </a:p>
        </p:txBody>
      </p:sp>
      <p:sp>
        <p:nvSpPr>
          <p:cNvPr id="1065" name="Google Shape;1065;p4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6" name="Google Shape;1066;p45"/>
          <p:cNvGrpSpPr/>
          <p:nvPr/>
        </p:nvGrpSpPr>
        <p:grpSpPr>
          <a:xfrm>
            <a:off x="739675" y="928150"/>
            <a:ext cx="7443063" cy="3362325"/>
            <a:chOff x="739675" y="1156750"/>
            <a:chExt cx="7443063" cy="3362325"/>
          </a:xfrm>
        </p:grpSpPr>
        <p:pic>
          <p:nvPicPr>
            <p:cNvPr id="1067" name="Google Shape;106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9675" y="1156750"/>
              <a:ext cx="3028950" cy="336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58463" y="1309963"/>
              <a:ext cx="3724275" cy="315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9" name="Google Shape;1069;p45"/>
          <p:cNvSpPr/>
          <p:nvPr/>
        </p:nvSpPr>
        <p:spPr>
          <a:xfrm>
            <a:off x="2748125" y="1108525"/>
            <a:ext cx="1066500" cy="34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45"/>
          <p:cNvSpPr/>
          <p:nvPr/>
        </p:nvSpPr>
        <p:spPr>
          <a:xfrm>
            <a:off x="4278675" y="1108525"/>
            <a:ext cx="1066500" cy="34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5"/>
          <p:cNvSpPr txBox="1"/>
          <p:nvPr/>
        </p:nvSpPr>
        <p:spPr>
          <a:xfrm>
            <a:off x="1829275" y="1518725"/>
            <a:ext cx="1066500" cy="34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n_estimators</a:t>
            </a:r>
            <a:endParaRPr sz="1200"/>
          </a:p>
        </p:txBody>
      </p:sp>
      <p:sp>
        <p:nvSpPr>
          <p:cNvPr id="1072" name="Google Shape;1072;p45"/>
          <p:cNvSpPr txBox="1"/>
          <p:nvPr/>
        </p:nvSpPr>
        <p:spPr>
          <a:xfrm>
            <a:off x="5484500" y="1032325"/>
            <a:ext cx="1152000" cy="34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max_features</a:t>
            </a:r>
            <a:endParaRPr sz="1200"/>
          </a:p>
        </p:txBody>
      </p:sp>
      <p:sp>
        <p:nvSpPr>
          <p:cNvPr id="1073" name="Google Shape;1073;p45"/>
          <p:cNvSpPr txBox="1"/>
          <p:nvPr>
            <p:ph type="title"/>
          </p:nvPr>
        </p:nvSpPr>
        <p:spPr>
          <a:xfrm>
            <a:off x="588775" y="4305375"/>
            <a:ext cx="79878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Smaller max_features =&gt; more diverse  trees =&gt; more complex random forest  Larger 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Larger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max_features =&gt; more similar  trees =&gt; more simple random forest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6"/>
          <p:cNvSpPr txBox="1"/>
          <p:nvPr>
            <p:ph idx="1" type="body"/>
          </p:nvPr>
        </p:nvSpPr>
        <p:spPr>
          <a:xfrm>
            <a:off x="5545475" y="1065675"/>
            <a:ext cx="3041100" cy="3098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4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0" name="Google Shape;10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802" y="1537725"/>
            <a:ext cx="2811350" cy="215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1" name="Google Shape;1081;p46"/>
          <p:cNvGrpSpPr/>
          <p:nvPr/>
        </p:nvGrpSpPr>
        <p:grpSpPr>
          <a:xfrm>
            <a:off x="3084546" y="1065672"/>
            <a:ext cx="1617148" cy="3346156"/>
            <a:chOff x="5632317" y="1189775"/>
            <a:chExt cx="3305700" cy="3483039"/>
          </a:xfrm>
        </p:grpSpPr>
        <p:sp>
          <p:nvSpPr>
            <p:cNvPr id="1082" name="Google Shape;1082;p4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FFFFFF">
                <a:alpha val="5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3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83" name="Google Shape;1083;p46"/>
            <p:cNvSpPr txBox="1"/>
            <p:nvPr/>
          </p:nvSpPr>
          <p:spPr>
            <a:xfrm>
              <a:off x="6053607" y="2057114"/>
              <a:ext cx="2766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Select the highest probability class 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084" name="Google Shape;1084;p46"/>
          <p:cNvGrpSpPr/>
          <p:nvPr/>
        </p:nvGrpSpPr>
        <p:grpSpPr>
          <a:xfrm>
            <a:off x="271793" y="1065878"/>
            <a:ext cx="1735143" cy="3345950"/>
            <a:chOff x="0" y="1189989"/>
            <a:chExt cx="3546900" cy="3482825"/>
          </a:xfrm>
        </p:grpSpPr>
        <p:sp>
          <p:nvSpPr>
            <p:cNvPr id="1085" name="Google Shape;1085;p4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1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86" name="Google Shape;1086;p46"/>
            <p:cNvSpPr txBox="1"/>
            <p:nvPr/>
          </p:nvSpPr>
          <p:spPr>
            <a:xfrm>
              <a:off x="150961" y="2057114"/>
              <a:ext cx="3186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Compute prediction by every tree 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087" name="Google Shape;1087;p46"/>
          <p:cNvGrpSpPr/>
          <p:nvPr/>
        </p:nvGrpSpPr>
        <p:grpSpPr>
          <a:xfrm>
            <a:off x="1740284" y="1074622"/>
            <a:ext cx="1605307" cy="3337105"/>
            <a:chOff x="2944204" y="1189775"/>
            <a:chExt cx="3305822" cy="3483045"/>
          </a:xfrm>
        </p:grpSpPr>
        <p:sp>
          <p:nvSpPr>
            <p:cNvPr id="1088" name="Google Shape;1088;p4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2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89" name="Google Shape;1089;p46"/>
            <p:cNvSpPr txBox="1"/>
            <p:nvPr/>
          </p:nvSpPr>
          <p:spPr>
            <a:xfrm>
              <a:off x="3265027" y="2057120"/>
              <a:ext cx="298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Compute average </a:t>
              </a:r>
              <a:endPara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090" name="Google Shape;1090;p46"/>
          <p:cNvSpPr txBox="1"/>
          <p:nvPr>
            <p:ph type="title"/>
          </p:nvPr>
        </p:nvSpPr>
        <p:spPr>
          <a:xfrm>
            <a:off x="271800" y="-1"/>
            <a:ext cx="76860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by Random Forest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r>
              <a:rPr lang="en">
                <a:solidFill>
                  <a:schemeClr val="lt1"/>
                </a:solidFill>
              </a:rPr>
              <a:t>Sklearn Implementation </a:t>
            </a:r>
            <a:endParaRPr/>
          </a:p>
        </p:txBody>
      </p:sp>
      <p:sp>
        <p:nvSpPr>
          <p:cNvPr id="1096" name="Google Shape;1096;p4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47"/>
          <p:cNvSpPr txBox="1"/>
          <p:nvPr>
            <p:ph type="title"/>
          </p:nvPr>
        </p:nvSpPr>
        <p:spPr>
          <a:xfrm>
            <a:off x="532675" y="836775"/>
            <a:ext cx="8359800" cy="26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from sklearn.ensemble import RandomForestClassifier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clf = RandomForestClassifier(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   # n_estimators: default = 10 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   # max_features:  default </a:t>
            </a: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“auto” </a:t>
            </a: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=&gt; sqrt(n_features),  None =&gt; n_features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# max_depth: default = None,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# n_jobs=None,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	random_state= 0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).fit(X_train, y_train)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        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98" name="Google Shape;1098;p47"/>
          <p:cNvSpPr txBox="1"/>
          <p:nvPr/>
        </p:nvSpPr>
        <p:spPr>
          <a:xfrm>
            <a:off x="4815325" y="2835050"/>
            <a:ext cx="2557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 n_estimators</a:t>
            </a:r>
            <a:endParaRPr b="1" sz="2700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 max_features</a:t>
            </a:r>
            <a:endParaRPr b="1" sz="2700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 n_jobs</a:t>
            </a:r>
            <a:endParaRPr b="1" sz="2700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99" name="Google Shape;1099;p47"/>
          <p:cNvSpPr/>
          <p:nvPr/>
        </p:nvSpPr>
        <p:spPr>
          <a:xfrm>
            <a:off x="3936700" y="3251750"/>
            <a:ext cx="648900" cy="547800"/>
          </a:xfrm>
          <a:prstGeom prst="mathPlus">
            <a:avLst>
              <a:gd fmla="val 23520" name="adj1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 </a:t>
            </a:r>
            <a:r>
              <a:rPr lang="en"/>
              <a:t>Pros and Cons</a:t>
            </a:r>
            <a:endParaRPr/>
          </a:p>
        </p:txBody>
      </p:sp>
      <p:sp>
        <p:nvSpPr>
          <p:cNvPr id="1105" name="Google Shape;1105;p4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48"/>
          <p:cNvSpPr txBox="1"/>
          <p:nvPr/>
        </p:nvSpPr>
        <p:spPr>
          <a:xfrm>
            <a:off x="739675" y="760799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Great performance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feature normalization needed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Works well for mixture feature types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07" name="Google Shape;1107;p48"/>
          <p:cNvSpPr txBox="1"/>
          <p:nvPr/>
        </p:nvSpPr>
        <p:spPr>
          <a:xfrm>
            <a:off x="4695000" y="760799"/>
            <a:ext cx="3730800" cy="3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</a:t>
            </a:r>
            <a:endParaRPr sz="3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Difficult to interpret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●"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 good choice for high-dimensional data comparing with linear models 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08" name="Google Shape;1108;p48"/>
          <p:cNvSpPr/>
          <p:nvPr/>
        </p:nvSpPr>
        <p:spPr>
          <a:xfrm>
            <a:off x="1208541" y="991478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48"/>
          <p:cNvSpPr/>
          <p:nvPr/>
        </p:nvSpPr>
        <p:spPr>
          <a:xfrm>
            <a:off x="5171786" y="1012974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Decision Trees</a:t>
            </a:r>
            <a:endParaRPr/>
          </a:p>
        </p:txBody>
      </p:sp>
      <p:sp>
        <p:nvSpPr>
          <p:cNvPr id="1115" name="Google Shape;1115;p4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49"/>
          <p:cNvSpPr txBox="1"/>
          <p:nvPr/>
        </p:nvSpPr>
        <p:spPr>
          <a:xfrm>
            <a:off x="578875" y="835725"/>
            <a:ext cx="7846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Iterative process to build series of shallow  (week ) trees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17" name="Google Shape;11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426650"/>
            <a:ext cx="46482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49"/>
          <p:cNvSpPr txBox="1"/>
          <p:nvPr/>
        </p:nvSpPr>
        <p:spPr>
          <a:xfrm>
            <a:off x="578875" y="2758025"/>
            <a:ext cx="81084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clf = </a:t>
            </a: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</a:t>
            </a: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radientBoostingClassifier(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learning_rate=0.01, # (default=0.1) larger value -&gt;  more complex trees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max_depth=3, # (default=3)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# n_estimators= 10</a:t>
            </a: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</a:t>
            </a: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 (default=100)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).fit(X_train, y_train)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19" name="Google Shape;1119;p49"/>
          <p:cNvSpPr txBox="1"/>
          <p:nvPr/>
        </p:nvSpPr>
        <p:spPr>
          <a:xfrm>
            <a:off x="6430375" y="1502850"/>
            <a:ext cx="225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learning_rate</a:t>
            </a:r>
            <a:endParaRPr b="1" sz="2300">
              <a:solidFill>
                <a:srgbClr val="EAD1DC"/>
              </a:solidFill>
            </a:endParaRPr>
          </a:p>
        </p:txBody>
      </p:sp>
      <p:sp>
        <p:nvSpPr>
          <p:cNvPr id="1120" name="Google Shape;1120;p49"/>
          <p:cNvSpPr/>
          <p:nvPr/>
        </p:nvSpPr>
        <p:spPr>
          <a:xfrm>
            <a:off x="5780350" y="1538550"/>
            <a:ext cx="648900" cy="547800"/>
          </a:xfrm>
          <a:prstGeom prst="mathPlus">
            <a:avLst>
              <a:gd fmla="val 23520" name="adj1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p50"/>
          <p:cNvSpPr txBox="1"/>
          <p:nvPr/>
        </p:nvSpPr>
        <p:spPr>
          <a:xfrm>
            <a:off x="6174750" y="827500"/>
            <a:ext cx="2486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Fruits dataset 2D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27" name="Google Shape;11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00" y="535925"/>
            <a:ext cx="5397825" cy="41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50"/>
          <p:cNvSpPr txBox="1"/>
          <p:nvPr/>
        </p:nvSpPr>
        <p:spPr>
          <a:xfrm>
            <a:off x="6174750" y="1522975"/>
            <a:ext cx="27402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 accuracy= 95.455%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 accuracy= 80.000%</a:t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1134" name="Google Shape;1134;p5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51"/>
          <p:cNvSpPr txBox="1"/>
          <p:nvPr/>
        </p:nvSpPr>
        <p:spPr>
          <a:xfrm>
            <a:off x="578875" y="835725"/>
            <a:ext cx="7846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Extremely</a:t>
            </a: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fast gradient boosting modifications that allows to apply L1 and L2 regularizations 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36" name="Google Shape;1136;p51"/>
          <p:cNvSpPr txBox="1"/>
          <p:nvPr/>
        </p:nvSpPr>
        <p:spPr>
          <a:xfrm>
            <a:off x="578875" y="3291425"/>
            <a:ext cx="51540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from </a:t>
            </a:r>
            <a:r>
              <a:rPr b="1" lang="en" sz="2400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xgboost</a:t>
            </a: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import XGBClassifier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clf = </a:t>
            </a: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XGBClassifier() </a:t>
            </a: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.fit(X_train, y_train)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37" name="Google Shape;1137;p51"/>
          <p:cNvSpPr txBox="1"/>
          <p:nvPr/>
        </p:nvSpPr>
        <p:spPr>
          <a:xfrm>
            <a:off x="3614875" y="1883850"/>
            <a:ext cx="515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reg_alpha : L1 regularization </a:t>
            </a:r>
            <a:endParaRPr b="1" sz="2700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r</a:t>
            </a:r>
            <a:r>
              <a:rPr b="1" lang="en" sz="2700">
                <a:solidFill>
                  <a:srgbClr val="EAD1DC"/>
                </a:solidFill>
                <a:latin typeface="Titillium Web"/>
                <a:ea typeface="Titillium Web"/>
                <a:cs typeface="Titillium Web"/>
                <a:sym typeface="Titillium Web"/>
              </a:rPr>
              <a:t>eg_lambda :  L2 regularization</a:t>
            </a:r>
            <a:endParaRPr b="1" sz="2700">
              <a:solidFill>
                <a:srgbClr val="EAD1D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38" name="Google Shape;1138;p51"/>
          <p:cNvSpPr/>
          <p:nvPr/>
        </p:nvSpPr>
        <p:spPr>
          <a:xfrm>
            <a:off x="2751100" y="2101675"/>
            <a:ext cx="648900" cy="547800"/>
          </a:xfrm>
          <a:prstGeom prst="mathPlus">
            <a:avLst>
              <a:gd fmla="val 23520" name="adj1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2"/>
          <p:cNvSpPr txBox="1"/>
          <p:nvPr>
            <p:ph type="title"/>
          </p:nvPr>
        </p:nvSpPr>
        <p:spPr>
          <a:xfrm>
            <a:off x="1197700" y="982025"/>
            <a:ext cx="3762000" cy="3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 </a:t>
            </a: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load_breast_cancer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</a:t>
            </a: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classify with: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Decision Trees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Random Forest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GBDT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●"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XGBoost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44" name="Google Shape;1144;p5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5" name="Google Shape;1145;p52"/>
          <p:cNvSpPr txBox="1"/>
          <p:nvPr>
            <p:ph type="title"/>
          </p:nvPr>
        </p:nvSpPr>
        <p:spPr>
          <a:xfrm>
            <a:off x="599350" y="182350"/>
            <a:ext cx="44622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Home Task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46" name="Google Shape;1146;p52"/>
          <p:cNvSpPr/>
          <p:nvPr/>
        </p:nvSpPr>
        <p:spPr>
          <a:xfrm>
            <a:off x="6792001" y="320696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7" name="Google Shape;1147;p52"/>
          <p:cNvGrpSpPr/>
          <p:nvPr/>
        </p:nvGrpSpPr>
        <p:grpSpPr>
          <a:xfrm>
            <a:off x="599343" y="1114187"/>
            <a:ext cx="299911" cy="424768"/>
            <a:chOff x="3979850" y="1598950"/>
            <a:chExt cx="356825" cy="505375"/>
          </a:xfrm>
        </p:grpSpPr>
        <p:sp>
          <p:nvSpPr>
            <p:cNvPr id="1148" name="Google Shape;1148;p52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9050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9050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0" name="Google Shape;11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575" y="1079425"/>
            <a:ext cx="2971999" cy="27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3"/>
          <p:cNvSpPr/>
          <p:nvPr/>
        </p:nvSpPr>
        <p:spPr>
          <a:xfrm>
            <a:off x="1109389" y="130157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6" name="Google Shape;1156;p53"/>
          <p:cNvSpPr/>
          <p:nvPr/>
        </p:nvSpPr>
        <p:spPr>
          <a:xfrm>
            <a:off x="1109389" y="2011804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53"/>
          <p:cNvSpPr txBox="1"/>
          <p:nvPr>
            <p:ph idx="4294967295" type="title"/>
          </p:nvPr>
        </p:nvSpPr>
        <p:spPr>
          <a:xfrm>
            <a:off x="564875" y="285025"/>
            <a:ext cx="4258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Lesson </a:t>
            </a:r>
            <a:endParaRPr/>
          </a:p>
        </p:txBody>
      </p:sp>
      <p:sp>
        <p:nvSpPr>
          <p:cNvPr id="1158" name="Google Shape;1158;p53"/>
          <p:cNvSpPr txBox="1"/>
          <p:nvPr>
            <p:ph type="ctrTitle"/>
          </p:nvPr>
        </p:nvSpPr>
        <p:spPr>
          <a:xfrm>
            <a:off x="1684800" y="1201125"/>
            <a:ext cx="5197800" cy="27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Error analysis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Evaluation Metrics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59" name="Google Shape;11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25" y="2485625"/>
            <a:ext cx="2992601" cy="187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</a:t>
            </a:r>
            <a:endParaRPr/>
          </a:p>
        </p:txBody>
      </p:sp>
      <p:sp>
        <p:nvSpPr>
          <p:cNvPr id="814" name="Google Shape;814;p1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18"/>
          <p:cNvSpPr txBox="1"/>
          <p:nvPr/>
        </p:nvSpPr>
        <p:spPr>
          <a:xfrm>
            <a:off x="739675" y="802650"/>
            <a:ext cx="7846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Questions are prioritized by importance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16" name="Google Shape;8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225" y="1617175"/>
            <a:ext cx="6178275" cy="307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5" name="Google Shape;1165;p54"/>
          <p:cNvSpPr txBox="1"/>
          <p:nvPr>
            <p:ph type="title"/>
          </p:nvPr>
        </p:nvSpPr>
        <p:spPr>
          <a:xfrm>
            <a:off x="5089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Learn more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66" name="Google Shape;1166;p54"/>
          <p:cNvSpPr/>
          <p:nvPr/>
        </p:nvSpPr>
        <p:spPr>
          <a:xfrm>
            <a:off x="801700" y="832650"/>
            <a:ext cx="7481700" cy="379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Applied Machine Learning in Python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https://www.coursera.org/learn/python-machine-learning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Chapter 4: Decision Trees Algorithms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https://medium.com/deep-math-machine-learning-ai/chapter-4-decision-trees-algorithms-b93975f7a1f1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Decision Tree (video tutorial)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https://www.youtube.com/playlist?list=PLBv09BD7ez_4temBw7vLA19p3tdQH6FYO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sklearn.tree.DecisionTreeClassifier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https://scikit-learn.org/stable/modules/generated/sklearn.tree.DecisionTreeClassifier.html#sklearn.tree.DecisionTreeClassifier</a:t>
            </a:r>
            <a:r>
              <a:rPr lang="en" sz="1200">
                <a:solidFill>
                  <a:schemeClr val="dk1"/>
                </a:solidFill>
              </a:rPr>
              <a:t>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sklearn.ensemble.GradientBoostingClassifier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https://scikit-learn.org/stable/modules/generated/sklearn.ensemble.GradientBoostingClassifier.html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xgboost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https://xgboost.readthedocs.io/en/latest/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2" name="Google Shape;1172;p55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173" name="Google Shape;1173;p55"/>
          <p:cNvSpPr txBox="1"/>
          <p:nvPr>
            <p:ph idx="1" type="body"/>
          </p:nvPr>
        </p:nvSpPr>
        <p:spPr>
          <a:xfrm>
            <a:off x="452725" y="2116475"/>
            <a:ext cx="39852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Any questions?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4" name="Google Shape;11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324" y="688325"/>
            <a:ext cx="4401274" cy="352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2" name="Google Shape;8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813" y="839875"/>
            <a:ext cx="6801076" cy="32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9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</a:t>
            </a:r>
            <a:endParaRPr/>
          </a:p>
        </p:txBody>
      </p:sp>
      <p:sp>
        <p:nvSpPr>
          <p:cNvPr id="824" name="Google Shape;824;p19"/>
          <p:cNvSpPr txBox="1"/>
          <p:nvPr/>
        </p:nvSpPr>
        <p:spPr>
          <a:xfrm>
            <a:off x="541850" y="4139075"/>
            <a:ext cx="78468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Supervised algorithm allows to learn the rules automatically </a:t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0"/>
          <p:cNvSpPr txBox="1"/>
          <p:nvPr>
            <p:ph idx="4294967295" type="body"/>
          </p:nvPr>
        </p:nvSpPr>
        <p:spPr>
          <a:xfrm>
            <a:off x="1386000" y="873475"/>
            <a:ext cx="5405100" cy="3973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 linear regression:</a:t>
            </a:r>
            <a:endParaRPr/>
          </a:p>
        </p:txBody>
      </p:sp>
      <p:sp>
        <p:nvSpPr>
          <p:cNvPr id="830" name="Google Shape;830;p2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Data Set </a:t>
            </a:r>
            <a:endParaRPr/>
          </a:p>
        </p:txBody>
      </p:sp>
      <p:sp>
        <p:nvSpPr>
          <p:cNvPr id="831" name="Google Shape;831;p2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2" name="Google Shape;8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975" y="3101336"/>
            <a:ext cx="1664675" cy="1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288" y="3101336"/>
            <a:ext cx="1541373" cy="1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682" y="3101336"/>
            <a:ext cx="1801847" cy="1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6000" y="873475"/>
            <a:ext cx="5405213" cy="202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5" y="492538"/>
            <a:ext cx="4744773" cy="41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2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2" name="Google Shape;842;p21"/>
          <p:cNvSpPr txBox="1"/>
          <p:nvPr>
            <p:ph idx="4294967295" type="title"/>
          </p:nvPr>
        </p:nvSpPr>
        <p:spPr>
          <a:xfrm>
            <a:off x="5348925" y="292450"/>
            <a:ext cx="3507600" cy="11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ecision Trees Splits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43" name="Google Shape;843;p21"/>
          <p:cNvSpPr/>
          <p:nvPr/>
        </p:nvSpPr>
        <p:spPr>
          <a:xfrm>
            <a:off x="1080450" y="684775"/>
            <a:ext cx="26553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1"/>
          <p:cNvSpPr/>
          <p:nvPr/>
        </p:nvSpPr>
        <p:spPr>
          <a:xfrm>
            <a:off x="2244575" y="2138250"/>
            <a:ext cx="22521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75" y="535925"/>
            <a:ext cx="4744773" cy="41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2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1" name="Google Shape;851;p22"/>
          <p:cNvSpPr txBox="1"/>
          <p:nvPr>
            <p:ph idx="4294967295" type="title"/>
          </p:nvPr>
        </p:nvSpPr>
        <p:spPr>
          <a:xfrm>
            <a:off x="5348925" y="292450"/>
            <a:ext cx="3507600" cy="11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Informativeness</a:t>
            </a: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Of </a:t>
            </a: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 Splits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1378175" y="1269775"/>
            <a:ext cx="22521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2"/>
          <p:cNvSpPr/>
          <p:nvPr/>
        </p:nvSpPr>
        <p:spPr>
          <a:xfrm>
            <a:off x="2375250" y="2753875"/>
            <a:ext cx="22521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2"/>
          <p:cNvSpPr/>
          <p:nvPr/>
        </p:nvSpPr>
        <p:spPr>
          <a:xfrm>
            <a:off x="1821157" y="4048182"/>
            <a:ext cx="15738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2"/>
          <p:cNvSpPr/>
          <p:nvPr/>
        </p:nvSpPr>
        <p:spPr>
          <a:xfrm>
            <a:off x="3508557" y="4048182"/>
            <a:ext cx="16104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2"/>
          <p:cNvSpPr/>
          <p:nvPr/>
        </p:nvSpPr>
        <p:spPr>
          <a:xfrm>
            <a:off x="702045" y="2658982"/>
            <a:ext cx="15738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75" y="535925"/>
            <a:ext cx="4744773" cy="41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2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3" name="Google Shape;863;p23"/>
          <p:cNvSpPr txBox="1"/>
          <p:nvPr>
            <p:ph idx="4294967295" type="title"/>
          </p:nvPr>
        </p:nvSpPr>
        <p:spPr>
          <a:xfrm>
            <a:off x="5348925" y="292450"/>
            <a:ext cx="3507600" cy="11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"/>
                <a:ea typeface="Titillium Web"/>
                <a:cs typeface="Titillium Web"/>
                <a:sym typeface="Titillium Web"/>
              </a:rPr>
              <a:t>Measure of uncertainty </a:t>
            </a: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4" name="Google Shape;864;p23"/>
          <p:cNvSpPr/>
          <p:nvPr/>
        </p:nvSpPr>
        <p:spPr>
          <a:xfrm>
            <a:off x="1320750" y="917025"/>
            <a:ext cx="22521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3"/>
          <p:cNvSpPr/>
          <p:nvPr/>
        </p:nvSpPr>
        <p:spPr>
          <a:xfrm>
            <a:off x="2399875" y="2377575"/>
            <a:ext cx="22521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3"/>
          <p:cNvSpPr/>
          <p:nvPr/>
        </p:nvSpPr>
        <p:spPr>
          <a:xfrm>
            <a:off x="1821157" y="3679082"/>
            <a:ext cx="15738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3"/>
          <p:cNvSpPr/>
          <p:nvPr/>
        </p:nvSpPr>
        <p:spPr>
          <a:xfrm>
            <a:off x="3524982" y="3679082"/>
            <a:ext cx="16104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3"/>
          <p:cNvSpPr/>
          <p:nvPr/>
        </p:nvSpPr>
        <p:spPr>
          <a:xfrm>
            <a:off x="751270" y="2298057"/>
            <a:ext cx="1573800" cy="28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